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F6F4D-BEE4-856A-E274-149CD38B91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DC4178-0A52-AED8-83B5-51FE03718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5F546-56ED-4A8F-8545-6FD02E5CD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AA60-8943-439A-904F-7B011A0A3A87}" type="datetimeFigureOut">
              <a:rPr lang="sr-Latn-RS" smtClean="0"/>
              <a:t>2.10.2024.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15998-A98A-9C51-C02D-A7CCF9496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BBE15-F81C-20CF-365C-1C8B5E6B2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5F4A-0709-4F20-BFEA-69B97E84B6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7156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A7D33-85C7-12AF-C8BF-0EC42BCE8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34350-880D-5740-22FE-C8528E605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971B7-39BE-2C60-B09E-F92A1237A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AA60-8943-439A-904F-7B011A0A3A87}" type="datetimeFigureOut">
              <a:rPr lang="sr-Latn-RS" smtClean="0"/>
              <a:t>2.10.2024.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E922A-4981-29EC-03B4-E6EF04A15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6613A-9097-76D5-3462-D73919F1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5F4A-0709-4F20-BFEA-69B97E84B6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068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0243BB-F2CC-368E-B00C-25669D6101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24D276-4324-1A0D-97CD-A3F7B16E5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404DE-60FC-37CE-1DB6-9F7184400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AA60-8943-439A-904F-7B011A0A3A87}" type="datetimeFigureOut">
              <a:rPr lang="sr-Latn-RS" smtClean="0"/>
              <a:t>2.10.2024.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C5ABA-09EA-FB67-5EE0-91B782BF5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AAD48-2F0A-CA4C-881F-DA2D7F54C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5F4A-0709-4F20-BFEA-69B97E84B6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3344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97304-FD22-51B4-7FF9-B03DC7614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12762-A646-DD62-61D9-80D06CFA5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2ACA9-D2B4-D5EE-4947-257E772AF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AA60-8943-439A-904F-7B011A0A3A87}" type="datetimeFigureOut">
              <a:rPr lang="sr-Latn-RS" smtClean="0"/>
              <a:t>2.10.2024.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5FBA2-26D5-0411-3146-A86729A05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D20CC-7D72-231B-90D5-DD0D177D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5F4A-0709-4F20-BFEA-69B97E84B6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0964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419BF-18FE-29BB-7CB7-04A2D99EB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A3ADB-7AE9-CFEC-E11F-283B72549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5D256-003D-0B7D-7C0B-5B97082D9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AA60-8943-439A-904F-7B011A0A3A87}" type="datetimeFigureOut">
              <a:rPr lang="sr-Latn-RS" smtClean="0"/>
              <a:t>2.10.2024.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48D1E-1A4F-23C2-9610-0F6F21625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B41EE-539A-FBBE-3D42-23D1CF10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5F4A-0709-4F20-BFEA-69B97E84B6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457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A25C7-39B4-B720-7821-93DBD01ED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EA5BC-3AB9-569E-73ED-FB11D1E22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D3D57-E177-678B-376C-C54B9BD33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F2A37-EBB3-10E5-509E-0CEAD2842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AA60-8943-439A-904F-7B011A0A3A87}" type="datetimeFigureOut">
              <a:rPr lang="sr-Latn-RS" smtClean="0"/>
              <a:t>2.10.2024.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223C0-646D-0258-1D73-A3BACE8E1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F82B3-0C94-4763-B274-5951D61B1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5F4A-0709-4F20-BFEA-69B97E84B6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3650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DFDE8-DB16-C431-B5F7-319F26E97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BAABB-3D7F-D7F8-5441-78DFF9BC4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2D22C5-3DAD-1799-EFCE-106860317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2BD246-F43A-EDF0-CC7F-E9CE9110C7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4B3687-C0CF-3E57-9838-1321A76D9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5562EF-863B-CC16-1314-470D95292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AA60-8943-439A-904F-7B011A0A3A87}" type="datetimeFigureOut">
              <a:rPr lang="sr-Latn-RS" smtClean="0"/>
              <a:t>2.10.2024.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1DC9D4-22DB-5985-6472-8BC246F1D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00A44-5E8B-6D42-C652-C64058AF8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5F4A-0709-4F20-BFEA-69B97E84B6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7681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94BBE-7E69-39A4-F63B-0CC9B0A64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6F2425-1F01-3237-59F1-6377D9016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AA60-8943-439A-904F-7B011A0A3A87}" type="datetimeFigureOut">
              <a:rPr lang="sr-Latn-RS" smtClean="0"/>
              <a:t>2.10.2024.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EAC458-02C3-3B2F-30AB-93E807B66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696918-5737-0A56-7F16-F3D33CC78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5F4A-0709-4F20-BFEA-69B97E84B6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5704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C574D7-889D-89C4-3188-E0DAA265D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AA60-8943-439A-904F-7B011A0A3A87}" type="datetimeFigureOut">
              <a:rPr lang="sr-Latn-RS" smtClean="0"/>
              <a:t>2.10.2024.</a:t>
            </a:fld>
            <a:endParaRPr 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BF6243-2257-9EF4-349C-F60F26123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DE3ED-A252-21E3-DCA4-3871CE80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5F4A-0709-4F20-BFEA-69B97E84B6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1561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2AF10-4025-3B27-B329-4A2827D9C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EC5F5-0D91-9CCB-6C27-10FA67F06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1F25C4-2A4B-FCC2-7BD1-09159C0D0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CAEB9-8FB1-8455-55C0-7357CFE61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AA60-8943-439A-904F-7B011A0A3A87}" type="datetimeFigureOut">
              <a:rPr lang="sr-Latn-RS" smtClean="0"/>
              <a:t>2.10.2024.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5076D-8C34-970F-5A98-39111E06A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80D58-873C-5E0D-0CD5-7AB719273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5F4A-0709-4F20-BFEA-69B97E84B6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6109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4EB7B-196F-21F5-992D-1C573A6BF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A782D9-E473-39F5-7121-4372180C83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0B74DB-5C96-C129-95F8-FA9D50A4C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B38EB-51C0-6F0D-942A-76DA230D2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AA60-8943-439A-904F-7B011A0A3A87}" type="datetimeFigureOut">
              <a:rPr lang="sr-Latn-RS" smtClean="0"/>
              <a:t>2.10.2024.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2450DD-A5A3-A23A-B131-A66DF6485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04BA2-DA85-0642-6E1D-AEE25804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F5F4A-0709-4F20-BFEA-69B97E84B6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0619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F5CABD-88F8-DF1C-125A-A6FC53B7A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BEDA3-6AF3-E408-88F3-1BA792489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935EA-3194-09B4-53A8-EEB22C64F9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4AA60-8943-439A-904F-7B011A0A3A87}" type="datetimeFigureOut">
              <a:rPr lang="sr-Latn-RS" smtClean="0"/>
              <a:t>2.10.2024.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86AA9-375F-216D-A7F7-51D2406D8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BEFD0-24CD-2866-734E-B376B6D8B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F5F4A-0709-4F20-BFEA-69B97E84B6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7307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E0B6C3D-F10A-303D-AB76-748E9E462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>
          <a:xfrm>
            <a:off x="0" y="-1"/>
            <a:ext cx="1948721" cy="56696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DAEDB4-4F6F-5B9B-B480-9B9090E47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1" y="5896310"/>
            <a:ext cx="1519238" cy="701432"/>
          </a:xfrm>
          <a:prstGeom prst="rect">
            <a:avLst/>
          </a:prstGeom>
          <a:ln>
            <a:noFill/>
          </a:ln>
          <a:effectLst>
            <a:outerShdw blurRad="63500" dist="38100" dir="2400000" algn="tl" rotWithShape="0">
              <a:schemeClr val="bg1">
                <a:alpha val="68000"/>
              </a:scheme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AC8244-92AC-2927-49D4-BEDFF7B059D5}"/>
              </a:ext>
            </a:extLst>
          </p:cNvPr>
          <p:cNvSpPr/>
          <p:nvPr/>
        </p:nvSpPr>
        <p:spPr>
          <a:xfrm>
            <a:off x="1948720" y="5669679"/>
            <a:ext cx="10243279" cy="1188322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r-Latn-RS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CF791E2F-BC03-36EE-2949-C19F42F74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1" y="5926862"/>
            <a:ext cx="8294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sr-Latn-RS" sz="16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21. симпозијум CIGRE Србија</a:t>
            </a:r>
            <a:r>
              <a:rPr kumimoji="0" lang="en-US" altLang="sr-Latn-RS" sz="16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2024</a:t>
            </a:r>
            <a:r>
              <a:rPr lang="sr-Latn-RS" altLang="sr-Latn-RS" sz="1600" b="1" dirty="0">
                <a:solidFill>
                  <a:srgbClr val="FFC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sr-Latn-RS" sz="1600" b="1" dirty="0">
                <a:solidFill>
                  <a:srgbClr val="FFC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| </a:t>
            </a:r>
            <a:r>
              <a:rPr lang="sr-Cyrl-RS" altLang="sr-Latn-RS" sz="1600" b="1" dirty="0">
                <a:solidFill>
                  <a:srgbClr val="FFC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У</a:t>
            </a:r>
            <a:r>
              <a:rPr kumimoji="0" lang="sr-Cyrl-RS" altLang="sr-Latn-RS" sz="16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ПРАВЉАЊЕ И ТЕЛЕКОМУНИКАЦИЈЕ У ЕЕС</a:t>
            </a:r>
            <a:endParaRPr kumimoji="0" lang="sr-Latn-RS" altLang="sr-Latn-R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6D6B9E-A8FE-7987-5A8C-97EFECCC55CA}"/>
              </a:ext>
            </a:extLst>
          </p:cNvPr>
          <p:cNvSpPr/>
          <p:nvPr/>
        </p:nvSpPr>
        <p:spPr>
          <a:xfrm rot="16200000">
            <a:off x="6073140" y="-446029"/>
            <a:ext cx="45719" cy="1219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r-Latn-RS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204C65FF-566B-38D7-3BD3-FC521F21F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240" y="6289965"/>
            <a:ext cx="54970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sr-Latn-RS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Врњачка Бања, хотел Врњачке терме</a:t>
            </a:r>
            <a:r>
              <a:rPr lang="en-US" altLang="sr-Latn-RS" sz="1400" b="1" dirty="0">
                <a:solidFill>
                  <a:srgbClr val="FFFFF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kumimoji="0" lang="sr-Cyrl-RS" altLang="sr-Latn-RS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30.10 – 02.11.2024.</a:t>
            </a:r>
            <a:r>
              <a:rPr kumimoji="0" lang="sr-Latn-RS" altLang="sr-Latn-R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r-Latn-RS" altLang="sr-Latn-R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9F14619-CDDA-0999-D553-7E719213B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001548"/>
              </p:ext>
            </p:extLst>
          </p:nvPr>
        </p:nvGraphicFramePr>
        <p:xfrm>
          <a:off x="2342628" y="350091"/>
          <a:ext cx="9455462" cy="4939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5462">
                  <a:extLst>
                    <a:ext uri="{9D8B030D-6E8A-4147-A177-3AD203B41FA5}">
                      <a16:colId xmlns:a16="http://schemas.microsoft.com/office/drawing/2014/main" val="3538405674"/>
                    </a:ext>
                  </a:extLst>
                </a:gridCol>
              </a:tblGrid>
              <a:tr h="3423799">
                <a:tc>
                  <a:txBody>
                    <a:bodyPr/>
                    <a:lstStyle/>
                    <a:p>
                      <a:pPr algn="r"/>
                      <a:r>
                        <a:rPr lang="sr-Cyrl-RS" sz="2800" spc="50" baseline="0" dirty="0">
                          <a:solidFill>
                            <a:srgbClr val="009063"/>
                          </a:solidFill>
                          <a:latin typeface="Century Gothic" panose="020B0502020202020204" pitchFamily="34" charset="0"/>
                        </a:rPr>
                        <a:t>НАСЛОВ РАДА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043888"/>
                  </a:ext>
                </a:extLst>
              </a:tr>
              <a:tr h="1515517">
                <a:tc>
                  <a:txBody>
                    <a:bodyPr/>
                    <a:lstStyle/>
                    <a:p>
                      <a:pPr algn="r"/>
                      <a:r>
                        <a:rPr lang="sr-Cyrl-RS" sz="2000" spc="5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Аутори рада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795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095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A8267C-7E23-DE40-68F5-49306563C854}"/>
              </a:ext>
            </a:extLst>
          </p:cNvPr>
          <p:cNvSpPr txBox="1"/>
          <p:nvPr/>
        </p:nvSpPr>
        <p:spPr>
          <a:xfrm>
            <a:off x="10516010" y="215733"/>
            <a:ext cx="1264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2400" b="1" dirty="0">
                <a:latin typeface="Century Gothic" panose="020B0502020202020204" pitchFamily="34" charset="0"/>
              </a:rPr>
              <a:t>Увод</a:t>
            </a:r>
            <a:endParaRPr lang="sr-Latn-RS" sz="2400" b="1" dirty="0">
              <a:latin typeface="Century Gothic" panose="020B0502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9A623E-6F3E-ED2A-3EC4-2EFC0FC06378}"/>
              </a:ext>
            </a:extLst>
          </p:cNvPr>
          <p:cNvGrpSpPr/>
          <p:nvPr/>
        </p:nvGrpSpPr>
        <p:grpSpPr>
          <a:xfrm>
            <a:off x="411967" y="677398"/>
            <a:ext cx="11780033" cy="5922885"/>
            <a:chOff x="411967" y="677398"/>
            <a:chExt cx="11780033" cy="592288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C78F489-5989-A1CA-49A1-808F13C010F4}"/>
                </a:ext>
              </a:extLst>
            </p:cNvPr>
            <p:cNvGrpSpPr/>
            <p:nvPr/>
          </p:nvGrpSpPr>
          <p:grpSpPr>
            <a:xfrm>
              <a:off x="411967" y="6040865"/>
              <a:ext cx="11439786" cy="559418"/>
              <a:chOff x="411967" y="6040865"/>
              <a:chExt cx="11439786" cy="559418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6DAEDB4-4F6F-5B9B-B480-9B9090E474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967" y="6040865"/>
                <a:ext cx="1211648" cy="559418"/>
              </a:xfrm>
              <a:prstGeom prst="rect">
                <a:avLst/>
              </a:prstGeom>
              <a:ln>
                <a:noFill/>
              </a:ln>
              <a:effectLst>
                <a:outerShdw blurRad="63500" dist="38100" dir="2400000" algn="tl" rotWithShape="0">
                  <a:schemeClr val="bg1">
                    <a:alpha val="68000"/>
                  </a:schemeClr>
                </a:outerShdw>
              </a:effectLst>
            </p:spPr>
          </p:pic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D1A9EC8-5057-36C5-9F30-2B871D0745CF}"/>
                  </a:ext>
                </a:extLst>
              </p:cNvPr>
              <p:cNvGrpSpPr/>
              <p:nvPr/>
            </p:nvGrpSpPr>
            <p:grpSpPr>
              <a:xfrm>
                <a:off x="4391472" y="6040865"/>
                <a:ext cx="7460281" cy="559418"/>
                <a:chOff x="4588698" y="6040865"/>
                <a:chExt cx="7460281" cy="559418"/>
              </a:xfrm>
            </p:grpSpPr>
            <p:sp>
              <p:nvSpPr>
                <p:cNvPr id="13" name="Rectangle 2">
                  <a:extLst>
                    <a:ext uri="{FF2B5EF4-FFF2-40B4-BE49-F238E27FC236}">
                      <a16:creationId xmlns:a16="http://schemas.microsoft.com/office/drawing/2014/main" id="{CF791E2F-BC03-36EE-2949-C19F42F744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88698" y="6040865"/>
                  <a:ext cx="7388561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r-Cyrl-RS" altLang="sr-Latn-RS" sz="1400" i="0" u="none" strike="noStrike" cap="none" normalizeH="0" baseline="0" dirty="0">
                      <a:ln>
                        <a:noFill/>
                      </a:ln>
                      <a:solidFill>
                        <a:srgbClr val="009063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</a:rPr>
                    <a:t>21. симпозијум CIGRE Србија</a:t>
                  </a:r>
                  <a:r>
                    <a:rPr kumimoji="0" lang="en-US" altLang="sr-Latn-RS" sz="1400" i="0" u="none" strike="noStrike" cap="none" normalizeH="0" baseline="0" dirty="0">
                      <a:ln>
                        <a:noFill/>
                      </a:ln>
                      <a:solidFill>
                        <a:srgbClr val="009063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</a:rPr>
                    <a:t> 2024</a:t>
                  </a:r>
                  <a:r>
                    <a:rPr lang="sr-Latn-RS" altLang="sr-Latn-RS" sz="1400" dirty="0">
                      <a:solidFill>
                        <a:srgbClr val="009063"/>
                      </a:solidFill>
                      <a:latin typeface="Century Gothic" panose="020B0502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altLang="sr-Latn-RS" sz="1400" dirty="0">
                      <a:solidFill>
                        <a:srgbClr val="009063"/>
                      </a:solidFill>
                      <a:latin typeface="Century Gothic" panose="020B0502020202020204" pitchFamily="34" charset="0"/>
                      <a:ea typeface="Times New Roman" panose="02020603050405020304" pitchFamily="18" charset="0"/>
                    </a:rPr>
                    <a:t>| </a:t>
                  </a:r>
                  <a:r>
                    <a:rPr lang="sr-Cyrl-RS" altLang="sr-Latn-RS" sz="1400" dirty="0">
                      <a:solidFill>
                        <a:srgbClr val="009063"/>
                      </a:solidFill>
                      <a:latin typeface="Century Gothic" panose="020B0502020202020204" pitchFamily="34" charset="0"/>
                      <a:ea typeface="Times New Roman" panose="02020603050405020304" pitchFamily="18" charset="0"/>
                    </a:rPr>
                    <a:t>У</a:t>
                  </a:r>
                  <a:r>
                    <a:rPr kumimoji="0" lang="sr-Cyrl-RS" altLang="sr-Latn-RS" sz="1400" i="0" u="none" strike="noStrike" cap="none" normalizeH="0" baseline="0" dirty="0">
                      <a:ln>
                        <a:noFill/>
                      </a:ln>
                      <a:solidFill>
                        <a:srgbClr val="009063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</a:rPr>
                    <a:t>ПРАВЉАЊЕ И ТЕЛЕКОМУНИКАЦИЈЕ У ЕЕС</a:t>
                  </a:r>
                  <a:endParaRPr kumimoji="0" lang="sr-Latn-RS" altLang="sr-Latn-RS" sz="1400" i="0" u="none" strike="noStrike" cap="none" normalizeH="0" baseline="0" dirty="0">
                    <a:ln>
                      <a:noFill/>
                    </a:ln>
                    <a:solidFill>
                      <a:srgbClr val="009063"/>
                    </a:solidFill>
                    <a:effectLst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3">
                  <a:extLst>
                    <a:ext uri="{FF2B5EF4-FFF2-40B4-BE49-F238E27FC236}">
                      <a16:creationId xmlns:a16="http://schemas.microsoft.com/office/drawing/2014/main" id="{204C65FF-566B-38D7-3BD3-FC521F21F7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4683" y="6323284"/>
                  <a:ext cx="4684296" cy="2769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r-Cyrl-RS" altLang="sr-Latn-RS" sz="1200" i="0" u="none" strike="noStrike" cap="none" normalizeH="0" baseline="0" dirty="0">
                      <a:ln>
                        <a:noFill/>
                      </a:ln>
                      <a:solidFill>
                        <a:srgbClr val="009063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</a:rPr>
                    <a:t>Врњачка Бања, хотел Врњачке терме</a:t>
                  </a:r>
                  <a:r>
                    <a:rPr lang="en-US" altLang="sr-Latn-RS" sz="1200" dirty="0">
                      <a:solidFill>
                        <a:srgbClr val="009063"/>
                      </a:solidFill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| </a:t>
                  </a:r>
                  <a:r>
                    <a:rPr kumimoji="0" lang="sr-Cyrl-RS" altLang="sr-Latn-RS" sz="1200" i="0" u="none" strike="noStrike" cap="none" normalizeH="0" baseline="0" dirty="0">
                      <a:ln>
                        <a:noFill/>
                      </a:ln>
                      <a:solidFill>
                        <a:srgbClr val="009063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30.10 – 02.11.2024.</a:t>
                  </a:r>
                  <a:r>
                    <a:rPr kumimoji="0" lang="sr-Latn-RS" altLang="sr-Latn-RS" sz="1200" i="0" u="none" strike="noStrike" cap="none" normalizeH="0" baseline="0" dirty="0">
                      <a:ln>
                        <a:noFill/>
                      </a:ln>
                      <a:solidFill>
                        <a:srgbClr val="009063"/>
                      </a:solidFill>
                      <a:effectLst/>
                    </a:rPr>
                    <a:t> </a:t>
                  </a:r>
                  <a:endParaRPr kumimoji="0" lang="sr-Latn-RS" altLang="sr-Latn-RS" sz="1200" i="0" u="none" strike="noStrike" cap="none" normalizeH="0" baseline="0" dirty="0">
                    <a:ln>
                      <a:noFill/>
                    </a:ln>
                    <a:solidFill>
                      <a:srgbClr val="009063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0697AD-FA6A-3BF9-3602-149F1201B580}"/>
                </a:ext>
              </a:extLst>
            </p:cNvPr>
            <p:cNvSpPr/>
            <p:nvPr/>
          </p:nvSpPr>
          <p:spPr>
            <a:xfrm>
              <a:off x="4704114" y="677398"/>
              <a:ext cx="7487886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7F6368E-D769-43F2-09A3-F840CD1B937A}"/>
              </a:ext>
            </a:extLst>
          </p:cNvPr>
          <p:cNvSpPr txBox="1"/>
          <p:nvPr/>
        </p:nvSpPr>
        <p:spPr>
          <a:xfrm>
            <a:off x="510988" y="1174376"/>
            <a:ext cx="11269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9063"/>
              </a:buClr>
              <a:buFont typeface="Calibri" panose="020F0502020204030204" pitchFamily="34" charset="0"/>
              <a:buChar char="•"/>
            </a:pPr>
            <a:r>
              <a:rPr lang="sr-Cyrl-RS" dirty="0">
                <a:latin typeface="Century Gothic" panose="020B0502020202020204" pitchFamily="34" charset="0"/>
              </a:rPr>
              <a:t>Текст</a:t>
            </a:r>
          </a:p>
          <a:p>
            <a:pPr marL="285750" indent="-285750">
              <a:buClr>
                <a:srgbClr val="009063"/>
              </a:buClr>
              <a:buFont typeface="Calibri" panose="020F0502020204030204" pitchFamily="34" charset="0"/>
              <a:buChar char="•"/>
            </a:pPr>
            <a:r>
              <a:rPr lang="sr-Cyrl-RS" dirty="0">
                <a:latin typeface="Century Gothic" panose="020B0502020202020204" pitchFamily="34" charset="0"/>
              </a:rPr>
              <a:t>Текст</a:t>
            </a:r>
          </a:p>
          <a:p>
            <a:pPr marL="285750" indent="-285750">
              <a:buClr>
                <a:srgbClr val="009063"/>
              </a:buClr>
              <a:buFont typeface="Calibri" panose="020F0502020204030204" pitchFamily="34" charset="0"/>
              <a:buChar char="•"/>
            </a:pPr>
            <a:r>
              <a:rPr lang="sr-Cyrl-RS" dirty="0">
                <a:latin typeface="Century Gothic" panose="020B0502020202020204" pitchFamily="34" charset="0"/>
              </a:rPr>
              <a:t>Текст...</a:t>
            </a:r>
          </a:p>
        </p:txBody>
      </p:sp>
    </p:spTree>
    <p:extLst>
      <p:ext uri="{BB962C8B-B14F-4D97-AF65-F5344CB8AC3E}">
        <p14:creationId xmlns:p14="http://schemas.microsoft.com/office/powerpoint/2010/main" val="3778583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A8267C-7E23-DE40-68F5-49306563C854}"/>
              </a:ext>
            </a:extLst>
          </p:cNvPr>
          <p:cNvSpPr txBox="1"/>
          <p:nvPr/>
        </p:nvSpPr>
        <p:spPr>
          <a:xfrm>
            <a:off x="9726703" y="215733"/>
            <a:ext cx="2053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2400" b="1" dirty="0">
                <a:latin typeface="Century Gothic" panose="020B0502020202020204" pitchFamily="34" charset="0"/>
              </a:rPr>
              <a:t>Поднаслов</a:t>
            </a:r>
            <a:endParaRPr lang="sr-Latn-RS" sz="2400" b="1" dirty="0">
              <a:latin typeface="Century Gothic" panose="020B0502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9A623E-6F3E-ED2A-3EC4-2EFC0FC06378}"/>
              </a:ext>
            </a:extLst>
          </p:cNvPr>
          <p:cNvGrpSpPr/>
          <p:nvPr/>
        </p:nvGrpSpPr>
        <p:grpSpPr>
          <a:xfrm>
            <a:off x="411967" y="677398"/>
            <a:ext cx="11780033" cy="5922885"/>
            <a:chOff x="411967" y="677398"/>
            <a:chExt cx="11780033" cy="592288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C78F489-5989-A1CA-49A1-808F13C010F4}"/>
                </a:ext>
              </a:extLst>
            </p:cNvPr>
            <p:cNvGrpSpPr/>
            <p:nvPr/>
          </p:nvGrpSpPr>
          <p:grpSpPr>
            <a:xfrm>
              <a:off x="411967" y="6040865"/>
              <a:ext cx="11439786" cy="559418"/>
              <a:chOff x="411967" y="6040865"/>
              <a:chExt cx="11439786" cy="559418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6DAEDB4-4F6F-5B9B-B480-9B9090E474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967" y="6040865"/>
                <a:ext cx="1211648" cy="559418"/>
              </a:xfrm>
              <a:prstGeom prst="rect">
                <a:avLst/>
              </a:prstGeom>
              <a:ln>
                <a:noFill/>
              </a:ln>
              <a:effectLst>
                <a:outerShdw blurRad="63500" dist="38100" dir="2400000" algn="tl" rotWithShape="0">
                  <a:schemeClr val="bg1">
                    <a:alpha val="68000"/>
                  </a:schemeClr>
                </a:outerShdw>
              </a:effectLst>
            </p:spPr>
          </p:pic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D1A9EC8-5057-36C5-9F30-2B871D0745CF}"/>
                  </a:ext>
                </a:extLst>
              </p:cNvPr>
              <p:cNvGrpSpPr/>
              <p:nvPr/>
            </p:nvGrpSpPr>
            <p:grpSpPr>
              <a:xfrm>
                <a:off x="4391472" y="6040865"/>
                <a:ext cx="7460281" cy="559418"/>
                <a:chOff x="4588698" y="6040865"/>
                <a:chExt cx="7460281" cy="559418"/>
              </a:xfrm>
            </p:grpSpPr>
            <p:sp>
              <p:nvSpPr>
                <p:cNvPr id="13" name="Rectangle 2">
                  <a:extLst>
                    <a:ext uri="{FF2B5EF4-FFF2-40B4-BE49-F238E27FC236}">
                      <a16:creationId xmlns:a16="http://schemas.microsoft.com/office/drawing/2014/main" id="{CF791E2F-BC03-36EE-2949-C19F42F744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88698" y="6040865"/>
                  <a:ext cx="7388561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r-Cyrl-RS" altLang="sr-Latn-RS" sz="1400" i="0" u="none" strike="noStrike" cap="none" normalizeH="0" baseline="0" dirty="0">
                      <a:ln>
                        <a:noFill/>
                      </a:ln>
                      <a:solidFill>
                        <a:srgbClr val="009063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</a:rPr>
                    <a:t>21. симпозијум CIGRE Србија</a:t>
                  </a:r>
                  <a:r>
                    <a:rPr kumimoji="0" lang="en-US" altLang="sr-Latn-RS" sz="1400" i="0" u="none" strike="noStrike" cap="none" normalizeH="0" baseline="0" dirty="0">
                      <a:ln>
                        <a:noFill/>
                      </a:ln>
                      <a:solidFill>
                        <a:srgbClr val="009063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</a:rPr>
                    <a:t> 2024</a:t>
                  </a:r>
                  <a:r>
                    <a:rPr lang="sr-Latn-RS" altLang="sr-Latn-RS" sz="1400" dirty="0">
                      <a:solidFill>
                        <a:srgbClr val="009063"/>
                      </a:solidFill>
                      <a:latin typeface="Century Gothic" panose="020B0502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altLang="sr-Latn-RS" sz="1400" dirty="0">
                      <a:solidFill>
                        <a:srgbClr val="009063"/>
                      </a:solidFill>
                      <a:latin typeface="Century Gothic" panose="020B0502020202020204" pitchFamily="34" charset="0"/>
                      <a:ea typeface="Times New Roman" panose="02020603050405020304" pitchFamily="18" charset="0"/>
                    </a:rPr>
                    <a:t>| </a:t>
                  </a:r>
                  <a:r>
                    <a:rPr lang="sr-Cyrl-RS" altLang="sr-Latn-RS" sz="1400" dirty="0">
                      <a:solidFill>
                        <a:srgbClr val="009063"/>
                      </a:solidFill>
                      <a:latin typeface="Century Gothic" panose="020B0502020202020204" pitchFamily="34" charset="0"/>
                      <a:ea typeface="Times New Roman" panose="02020603050405020304" pitchFamily="18" charset="0"/>
                    </a:rPr>
                    <a:t>У</a:t>
                  </a:r>
                  <a:r>
                    <a:rPr kumimoji="0" lang="sr-Cyrl-RS" altLang="sr-Latn-RS" sz="1400" i="0" u="none" strike="noStrike" cap="none" normalizeH="0" baseline="0" dirty="0">
                      <a:ln>
                        <a:noFill/>
                      </a:ln>
                      <a:solidFill>
                        <a:srgbClr val="009063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</a:rPr>
                    <a:t>ПРАВЉАЊЕ И ТЕЛЕКОМУНИКАЦИЈЕ У ЕЕС</a:t>
                  </a:r>
                  <a:endParaRPr kumimoji="0" lang="sr-Latn-RS" altLang="sr-Latn-RS" sz="1400" i="0" u="none" strike="noStrike" cap="none" normalizeH="0" baseline="0" dirty="0">
                    <a:ln>
                      <a:noFill/>
                    </a:ln>
                    <a:solidFill>
                      <a:srgbClr val="009063"/>
                    </a:solidFill>
                    <a:effectLst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3">
                  <a:extLst>
                    <a:ext uri="{FF2B5EF4-FFF2-40B4-BE49-F238E27FC236}">
                      <a16:creationId xmlns:a16="http://schemas.microsoft.com/office/drawing/2014/main" id="{204C65FF-566B-38D7-3BD3-FC521F21F7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4683" y="6323284"/>
                  <a:ext cx="4684296" cy="2769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r-Cyrl-RS" altLang="sr-Latn-RS" sz="1200" i="0" u="none" strike="noStrike" cap="none" normalizeH="0" baseline="0" dirty="0">
                      <a:ln>
                        <a:noFill/>
                      </a:ln>
                      <a:solidFill>
                        <a:srgbClr val="009063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</a:rPr>
                    <a:t>Врњачка Бања, хотел Врњачке терме</a:t>
                  </a:r>
                  <a:r>
                    <a:rPr lang="en-US" altLang="sr-Latn-RS" sz="1200" dirty="0">
                      <a:solidFill>
                        <a:srgbClr val="009063"/>
                      </a:solidFill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| </a:t>
                  </a:r>
                  <a:r>
                    <a:rPr kumimoji="0" lang="sr-Cyrl-RS" altLang="sr-Latn-RS" sz="1200" i="0" u="none" strike="noStrike" cap="none" normalizeH="0" baseline="0" dirty="0">
                      <a:ln>
                        <a:noFill/>
                      </a:ln>
                      <a:solidFill>
                        <a:srgbClr val="009063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30.10 – 02.11.2024.</a:t>
                  </a:r>
                  <a:r>
                    <a:rPr kumimoji="0" lang="sr-Latn-RS" altLang="sr-Latn-RS" sz="1200" i="0" u="none" strike="noStrike" cap="none" normalizeH="0" baseline="0" dirty="0">
                      <a:ln>
                        <a:noFill/>
                      </a:ln>
                      <a:solidFill>
                        <a:srgbClr val="009063"/>
                      </a:solidFill>
                      <a:effectLst/>
                    </a:rPr>
                    <a:t> </a:t>
                  </a:r>
                  <a:endParaRPr kumimoji="0" lang="sr-Latn-RS" altLang="sr-Latn-RS" sz="1200" i="0" u="none" strike="noStrike" cap="none" normalizeH="0" baseline="0" dirty="0">
                    <a:ln>
                      <a:noFill/>
                    </a:ln>
                    <a:solidFill>
                      <a:srgbClr val="009063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0697AD-FA6A-3BF9-3602-149F1201B580}"/>
                </a:ext>
              </a:extLst>
            </p:cNvPr>
            <p:cNvSpPr/>
            <p:nvPr/>
          </p:nvSpPr>
          <p:spPr>
            <a:xfrm>
              <a:off x="4704114" y="677398"/>
              <a:ext cx="7487886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7F6368E-D769-43F2-09A3-F840CD1B937A}"/>
              </a:ext>
            </a:extLst>
          </p:cNvPr>
          <p:cNvSpPr txBox="1"/>
          <p:nvPr/>
        </p:nvSpPr>
        <p:spPr>
          <a:xfrm>
            <a:off x="510988" y="1174376"/>
            <a:ext cx="11269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9063"/>
              </a:buClr>
              <a:buFont typeface="Calibri" panose="020F0502020204030204" pitchFamily="34" charset="0"/>
              <a:buChar char="•"/>
            </a:pPr>
            <a:r>
              <a:rPr lang="sr-Cyrl-RS" dirty="0">
                <a:latin typeface="Century Gothic" panose="020B0502020202020204" pitchFamily="34" charset="0"/>
              </a:rPr>
              <a:t>Текст</a:t>
            </a:r>
          </a:p>
          <a:p>
            <a:pPr marL="285750" indent="-285750">
              <a:buClr>
                <a:srgbClr val="009063"/>
              </a:buClr>
              <a:buFont typeface="Calibri" panose="020F0502020204030204" pitchFamily="34" charset="0"/>
              <a:buChar char="•"/>
            </a:pPr>
            <a:r>
              <a:rPr lang="sr-Cyrl-RS" dirty="0">
                <a:latin typeface="Century Gothic" panose="020B0502020202020204" pitchFamily="34" charset="0"/>
              </a:rPr>
              <a:t>Текст</a:t>
            </a:r>
          </a:p>
          <a:p>
            <a:pPr marL="285750" indent="-285750">
              <a:buClr>
                <a:srgbClr val="009063"/>
              </a:buClr>
              <a:buFont typeface="Calibri" panose="020F0502020204030204" pitchFamily="34" charset="0"/>
              <a:buChar char="•"/>
            </a:pPr>
            <a:r>
              <a:rPr lang="sr-Cyrl-RS" dirty="0">
                <a:latin typeface="Century Gothic" panose="020B0502020202020204" pitchFamily="34" charset="0"/>
              </a:rPr>
              <a:t>Текст...</a:t>
            </a:r>
          </a:p>
        </p:txBody>
      </p:sp>
    </p:spTree>
    <p:extLst>
      <p:ext uri="{BB962C8B-B14F-4D97-AF65-F5344CB8AC3E}">
        <p14:creationId xmlns:p14="http://schemas.microsoft.com/office/powerpoint/2010/main" val="2915330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A8267C-7E23-DE40-68F5-49306563C854}"/>
              </a:ext>
            </a:extLst>
          </p:cNvPr>
          <p:cNvSpPr txBox="1"/>
          <p:nvPr/>
        </p:nvSpPr>
        <p:spPr>
          <a:xfrm>
            <a:off x="9726703" y="215733"/>
            <a:ext cx="2053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2400" b="1" dirty="0">
                <a:latin typeface="Century Gothic" panose="020B0502020202020204" pitchFamily="34" charset="0"/>
              </a:rPr>
              <a:t>Поднаслов</a:t>
            </a:r>
            <a:endParaRPr lang="sr-Latn-RS" sz="2400" b="1" dirty="0">
              <a:latin typeface="Century Gothic" panose="020B0502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9A623E-6F3E-ED2A-3EC4-2EFC0FC06378}"/>
              </a:ext>
            </a:extLst>
          </p:cNvPr>
          <p:cNvGrpSpPr/>
          <p:nvPr/>
        </p:nvGrpSpPr>
        <p:grpSpPr>
          <a:xfrm>
            <a:off x="411967" y="677398"/>
            <a:ext cx="11780033" cy="5922885"/>
            <a:chOff x="411967" y="677398"/>
            <a:chExt cx="11780033" cy="592288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C78F489-5989-A1CA-49A1-808F13C010F4}"/>
                </a:ext>
              </a:extLst>
            </p:cNvPr>
            <p:cNvGrpSpPr/>
            <p:nvPr/>
          </p:nvGrpSpPr>
          <p:grpSpPr>
            <a:xfrm>
              <a:off x="411967" y="6040865"/>
              <a:ext cx="11439786" cy="559418"/>
              <a:chOff x="411967" y="6040865"/>
              <a:chExt cx="11439786" cy="559418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6DAEDB4-4F6F-5B9B-B480-9B9090E474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967" y="6040865"/>
                <a:ext cx="1211648" cy="559418"/>
              </a:xfrm>
              <a:prstGeom prst="rect">
                <a:avLst/>
              </a:prstGeom>
              <a:ln>
                <a:noFill/>
              </a:ln>
              <a:effectLst>
                <a:outerShdw blurRad="63500" dist="38100" dir="2400000" algn="tl" rotWithShape="0">
                  <a:schemeClr val="bg1">
                    <a:alpha val="68000"/>
                  </a:schemeClr>
                </a:outerShdw>
              </a:effectLst>
            </p:spPr>
          </p:pic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D1A9EC8-5057-36C5-9F30-2B871D0745CF}"/>
                  </a:ext>
                </a:extLst>
              </p:cNvPr>
              <p:cNvGrpSpPr/>
              <p:nvPr/>
            </p:nvGrpSpPr>
            <p:grpSpPr>
              <a:xfrm>
                <a:off x="4391472" y="6040865"/>
                <a:ext cx="7460281" cy="559418"/>
                <a:chOff x="4588698" y="6040865"/>
                <a:chExt cx="7460281" cy="559418"/>
              </a:xfrm>
            </p:grpSpPr>
            <p:sp>
              <p:nvSpPr>
                <p:cNvPr id="13" name="Rectangle 2">
                  <a:extLst>
                    <a:ext uri="{FF2B5EF4-FFF2-40B4-BE49-F238E27FC236}">
                      <a16:creationId xmlns:a16="http://schemas.microsoft.com/office/drawing/2014/main" id="{CF791E2F-BC03-36EE-2949-C19F42F744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88698" y="6040865"/>
                  <a:ext cx="7388561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r-Cyrl-RS" altLang="sr-Latn-RS" sz="1400" i="0" u="none" strike="noStrike" cap="none" normalizeH="0" baseline="0" dirty="0">
                      <a:ln>
                        <a:noFill/>
                      </a:ln>
                      <a:solidFill>
                        <a:srgbClr val="009063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</a:rPr>
                    <a:t>21. симпозијум CIGRE Србија</a:t>
                  </a:r>
                  <a:r>
                    <a:rPr kumimoji="0" lang="en-US" altLang="sr-Latn-RS" sz="1400" i="0" u="none" strike="noStrike" cap="none" normalizeH="0" baseline="0" dirty="0">
                      <a:ln>
                        <a:noFill/>
                      </a:ln>
                      <a:solidFill>
                        <a:srgbClr val="009063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</a:rPr>
                    <a:t> 2024</a:t>
                  </a:r>
                  <a:r>
                    <a:rPr lang="sr-Latn-RS" altLang="sr-Latn-RS" sz="1400" dirty="0">
                      <a:solidFill>
                        <a:srgbClr val="009063"/>
                      </a:solidFill>
                      <a:latin typeface="Century Gothic" panose="020B0502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altLang="sr-Latn-RS" sz="1400" dirty="0">
                      <a:solidFill>
                        <a:srgbClr val="009063"/>
                      </a:solidFill>
                      <a:latin typeface="Century Gothic" panose="020B0502020202020204" pitchFamily="34" charset="0"/>
                      <a:ea typeface="Times New Roman" panose="02020603050405020304" pitchFamily="18" charset="0"/>
                    </a:rPr>
                    <a:t>| </a:t>
                  </a:r>
                  <a:r>
                    <a:rPr lang="sr-Cyrl-RS" altLang="sr-Latn-RS" sz="1400" dirty="0">
                      <a:solidFill>
                        <a:srgbClr val="009063"/>
                      </a:solidFill>
                      <a:latin typeface="Century Gothic" panose="020B0502020202020204" pitchFamily="34" charset="0"/>
                      <a:ea typeface="Times New Roman" panose="02020603050405020304" pitchFamily="18" charset="0"/>
                    </a:rPr>
                    <a:t>У</a:t>
                  </a:r>
                  <a:r>
                    <a:rPr kumimoji="0" lang="sr-Cyrl-RS" altLang="sr-Latn-RS" sz="1400" i="0" u="none" strike="noStrike" cap="none" normalizeH="0" baseline="0" dirty="0">
                      <a:ln>
                        <a:noFill/>
                      </a:ln>
                      <a:solidFill>
                        <a:srgbClr val="009063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</a:rPr>
                    <a:t>ПРАВЉАЊЕ И ТЕЛЕКОМУНИКАЦИЈЕ У ЕЕС</a:t>
                  </a:r>
                  <a:endParaRPr kumimoji="0" lang="sr-Latn-RS" altLang="sr-Latn-RS" sz="1400" i="0" u="none" strike="noStrike" cap="none" normalizeH="0" baseline="0" dirty="0">
                    <a:ln>
                      <a:noFill/>
                    </a:ln>
                    <a:solidFill>
                      <a:srgbClr val="009063"/>
                    </a:solidFill>
                    <a:effectLst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3">
                  <a:extLst>
                    <a:ext uri="{FF2B5EF4-FFF2-40B4-BE49-F238E27FC236}">
                      <a16:creationId xmlns:a16="http://schemas.microsoft.com/office/drawing/2014/main" id="{204C65FF-566B-38D7-3BD3-FC521F21F7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4683" y="6323284"/>
                  <a:ext cx="4684296" cy="2769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r-Cyrl-RS" altLang="sr-Latn-RS" sz="1200" i="0" u="none" strike="noStrike" cap="none" normalizeH="0" baseline="0" dirty="0">
                      <a:ln>
                        <a:noFill/>
                      </a:ln>
                      <a:solidFill>
                        <a:srgbClr val="009063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</a:rPr>
                    <a:t>Врњачка Бања, хотел Врњачке терме</a:t>
                  </a:r>
                  <a:r>
                    <a:rPr lang="en-US" altLang="sr-Latn-RS" sz="1200" dirty="0">
                      <a:solidFill>
                        <a:srgbClr val="009063"/>
                      </a:solidFill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| </a:t>
                  </a:r>
                  <a:r>
                    <a:rPr kumimoji="0" lang="sr-Cyrl-RS" altLang="sr-Latn-RS" sz="1200" i="0" u="none" strike="noStrike" cap="none" normalizeH="0" baseline="0" dirty="0">
                      <a:ln>
                        <a:noFill/>
                      </a:ln>
                      <a:solidFill>
                        <a:srgbClr val="009063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30.10 – 02.11.2024.</a:t>
                  </a:r>
                  <a:r>
                    <a:rPr kumimoji="0" lang="sr-Latn-RS" altLang="sr-Latn-RS" sz="1200" i="0" u="none" strike="noStrike" cap="none" normalizeH="0" baseline="0" dirty="0">
                      <a:ln>
                        <a:noFill/>
                      </a:ln>
                      <a:solidFill>
                        <a:srgbClr val="009063"/>
                      </a:solidFill>
                      <a:effectLst/>
                    </a:rPr>
                    <a:t> </a:t>
                  </a:r>
                  <a:endParaRPr kumimoji="0" lang="sr-Latn-RS" altLang="sr-Latn-RS" sz="1200" i="0" u="none" strike="noStrike" cap="none" normalizeH="0" baseline="0" dirty="0">
                    <a:ln>
                      <a:noFill/>
                    </a:ln>
                    <a:solidFill>
                      <a:srgbClr val="009063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0697AD-FA6A-3BF9-3602-149F1201B580}"/>
                </a:ext>
              </a:extLst>
            </p:cNvPr>
            <p:cNvSpPr/>
            <p:nvPr/>
          </p:nvSpPr>
          <p:spPr>
            <a:xfrm>
              <a:off x="4704114" y="677398"/>
              <a:ext cx="7487886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7F6368E-D769-43F2-09A3-F840CD1B937A}"/>
              </a:ext>
            </a:extLst>
          </p:cNvPr>
          <p:cNvSpPr txBox="1"/>
          <p:nvPr/>
        </p:nvSpPr>
        <p:spPr>
          <a:xfrm>
            <a:off x="510988" y="1174376"/>
            <a:ext cx="11269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9063"/>
              </a:buClr>
              <a:buFont typeface="Calibri" panose="020F0502020204030204" pitchFamily="34" charset="0"/>
              <a:buChar char="•"/>
            </a:pPr>
            <a:r>
              <a:rPr lang="sr-Cyrl-RS" dirty="0">
                <a:latin typeface="Century Gothic" panose="020B0502020202020204" pitchFamily="34" charset="0"/>
              </a:rPr>
              <a:t>Текст</a:t>
            </a:r>
          </a:p>
          <a:p>
            <a:pPr marL="285750" indent="-285750">
              <a:buClr>
                <a:srgbClr val="009063"/>
              </a:buClr>
              <a:buFont typeface="Calibri" panose="020F0502020204030204" pitchFamily="34" charset="0"/>
              <a:buChar char="•"/>
            </a:pPr>
            <a:r>
              <a:rPr lang="sr-Cyrl-RS" dirty="0">
                <a:latin typeface="Century Gothic" panose="020B0502020202020204" pitchFamily="34" charset="0"/>
              </a:rPr>
              <a:t>Текст</a:t>
            </a:r>
          </a:p>
          <a:p>
            <a:pPr marL="285750" indent="-285750">
              <a:buClr>
                <a:srgbClr val="009063"/>
              </a:buClr>
              <a:buFont typeface="Calibri" panose="020F0502020204030204" pitchFamily="34" charset="0"/>
              <a:buChar char="•"/>
            </a:pPr>
            <a:r>
              <a:rPr lang="sr-Cyrl-RS" dirty="0">
                <a:latin typeface="Century Gothic" panose="020B0502020202020204" pitchFamily="34" charset="0"/>
              </a:rPr>
              <a:t>Текст...</a:t>
            </a:r>
          </a:p>
        </p:txBody>
      </p:sp>
    </p:spTree>
    <p:extLst>
      <p:ext uri="{BB962C8B-B14F-4D97-AF65-F5344CB8AC3E}">
        <p14:creationId xmlns:p14="http://schemas.microsoft.com/office/powerpoint/2010/main" val="1037780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A8267C-7E23-DE40-68F5-49306563C854}"/>
              </a:ext>
            </a:extLst>
          </p:cNvPr>
          <p:cNvSpPr txBox="1"/>
          <p:nvPr/>
        </p:nvSpPr>
        <p:spPr>
          <a:xfrm>
            <a:off x="9726703" y="215733"/>
            <a:ext cx="2053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2400" b="1" dirty="0">
                <a:latin typeface="Century Gothic" panose="020B0502020202020204" pitchFamily="34" charset="0"/>
              </a:rPr>
              <a:t>Поднаслов</a:t>
            </a:r>
            <a:endParaRPr lang="sr-Latn-RS" sz="2400" b="1" dirty="0">
              <a:latin typeface="Century Gothic" panose="020B0502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9A623E-6F3E-ED2A-3EC4-2EFC0FC06378}"/>
              </a:ext>
            </a:extLst>
          </p:cNvPr>
          <p:cNvGrpSpPr/>
          <p:nvPr/>
        </p:nvGrpSpPr>
        <p:grpSpPr>
          <a:xfrm>
            <a:off x="411967" y="677398"/>
            <a:ext cx="11780033" cy="5922885"/>
            <a:chOff x="411967" y="677398"/>
            <a:chExt cx="11780033" cy="592288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C78F489-5989-A1CA-49A1-808F13C010F4}"/>
                </a:ext>
              </a:extLst>
            </p:cNvPr>
            <p:cNvGrpSpPr/>
            <p:nvPr/>
          </p:nvGrpSpPr>
          <p:grpSpPr>
            <a:xfrm>
              <a:off x="411967" y="6040865"/>
              <a:ext cx="11439786" cy="559418"/>
              <a:chOff x="411967" y="6040865"/>
              <a:chExt cx="11439786" cy="559418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6DAEDB4-4F6F-5B9B-B480-9B9090E474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967" y="6040865"/>
                <a:ext cx="1211648" cy="559418"/>
              </a:xfrm>
              <a:prstGeom prst="rect">
                <a:avLst/>
              </a:prstGeom>
              <a:ln>
                <a:noFill/>
              </a:ln>
              <a:effectLst>
                <a:outerShdw blurRad="63500" dist="38100" dir="2400000" algn="tl" rotWithShape="0">
                  <a:schemeClr val="bg1">
                    <a:alpha val="68000"/>
                  </a:schemeClr>
                </a:outerShdw>
              </a:effectLst>
            </p:spPr>
          </p:pic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D1A9EC8-5057-36C5-9F30-2B871D0745CF}"/>
                  </a:ext>
                </a:extLst>
              </p:cNvPr>
              <p:cNvGrpSpPr/>
              <p:nvPr/>
            </p:nvGrpSpPr>
            <p:grpSpPr>
              <a:xfrm>
                <a:off x="4391472" y="6040865"/>
                <a:ext cx="7460281" cy="559418"/>
                <a:chOff x="4588698" y="6040865"/>
                <a:chExt cx="7460281" cy="559418"/>
              </a:xfrm>
            </p:grpSpPr>
            <p:sp>
              <p:nvSpPr>
                <p:cNvPr id="13" name="Rectangle 2">
                  <a:extLst>
                    <a:ext uri="{FF2B5EF4-FFF2-40B4-BE49-F238E27FC236}">
                      <a16:creationId xmlns:a16="http://schemas.microsoft.com/office/drawing/2014/main" id="{CF791E2F-BC03-36EE-2949-C19F42F744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88698" y="6040865"/>
                  <a:ext cx="7388561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r-Cyrl-RS" altLang="sr-Latn-RS" sz="1400" i="0" u="none" strike="noStrike" cap="none" normalizeH="0" baseline="0" dirty="0">
                      <a:ln>
                        <a:noFill/>
                      </a:ln>
                      <a:solidFill>
                        <a:srgbClr val="009063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</a:rPr>
                    <a:t>21. симпозијум CIGRE Србија</a:t>
                  </a:r>
                  <a:r>
                    <a:rPr kumimoji="0" lang="en-US" altLang="sr-Latn-RS" sz="1400" i="0" u="none" strike="noStrike" cap="none" normalizeH="0" baseline="0" dirty="0">
                      <a:ln>
                        <a:noFill/>
                      </a:ln>
                      <a:solidFill>
                        <a:srgbClr val="009063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</a:rPr>
                    <a:t> 2024</a:t>
                  </a:r>
                  <a:r>
                    <a:rPr lang="sr-Latn-RS" altLang="sr-Latn-RS" sz="1400" dirty="0">
                      <a:solidFill>
                        <a:srgbClr val="009063"/>
                      </a:solidFill>
                      <a:latin typeface="Century Gothic" panose="020B0502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altLang="sr-Latn-RS" sz="1400" dirty="0">
                      <a:solidFill>
                        <a:srgbClr val="009063"/>
                      </a:solidFill>
                      <a:latin typeface="Century Gothic" panose="020B0502020202020204" pitchFamily="34" charset="0"/>
                      <a:ea typeface="Times New Roman" panose="02020603050405020304" pitchFamily="18" charset="0"/>
                    </a:rPr>
                    <a:t>| </a:t>
                  </a:r>
                  <a:r>
                    <a:rPr lang="sr-Cyrl-RS" altLang="sr-Latn-RS" sz="1400" dirty="0">
                      <a:solidFill>
                        <a:srgbClr val="009063"/>
                      </a:solidFill>
                      <a:latin typeface="Century Gothic" panose="020B0502020202020204" pitchFamily="34" charset="0"/>
                      <a:ea typeface="Times New Roman" panose="02020603050405020304" pitchFamily="18" charset="0"/>
                    </a:rPr>
                    <a:t>У</a:t>
                  </a:r>
                  <a:r>
                    <a:rPr kumimoji="0" lang="sr-Cyrl-RS" altLang="sr-Latn-RS" sz="1400" i="0" u="none" strike="noStrike" cap="none" normalizeH="0" baseline="0" dirty="0">
                      <a:ln>
                        <a:noFill/>
                      </a:ln>
                      <a:solidFill>
                        <a:srgbClr val="009063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</a:rPr>
                    <a:t>ПРАВЉАЊЕ И ТЕЛЕКОМУНИКАЦИЈЕ У ЕЕС</a:t>
                  </a:r>
                  <a:endParaRPr kumimoji="0" lang="sr-Latn-RS" altLang="sr-Latn-RS" sz="1400" i="0" u="none" strike="noStrike" cap="none" normalizeH="0" baseline="0" dirty="0">
                    <a:ln>
                      <a:noFill/>
                    </a:ln>
                    <a:solidFill>
                      <a:srgbClr val="009063"/>
                    </a:solidFill>
                    <a:effectLst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3">
                  <a:extLst>
                    <a:ext uri="{FF2B5EF4-FFF2-40B4-BE49-F238E27FC236}">
                      <a16:creationId xmlns:a16="http://schemas.microsoft.com/office/drawing/2014/main" id="{204C65FF-566B-38D7-3BD3-FC521F21F7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4683" y="6323284"/>
                  <a:ext cx="4684296" cy="2769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r-Cyrl-RS" altLang="sr-Latn-RS" sz="1200" i="0" u="none" strike="noStrike" cap="none" normalizeH="0" baseline="0" dirty="0">
                      <a:ln>
                        <a:noFill/>
                      </a:ln>
                      <a:solidFill>
                        <a:srgbClr val="009063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</a:rPr>
                    <a:t>Врњачка Бања, хотел Врњачке терме</a:t>
                  </a:r>
                  <a:r>
                    <a:rPr lang="en-US" altLang="sr-Latn-RS" sz="1200" dirty="0">
                      <a:solidFill>
                        <a:srgbClr val="009063"/>
                      </a:solidFill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| </a:t>
                  </a:r>
                  <a:r>
                    <a:rPr kumimoji="0" lang="sr-Cyrl-RS" altLang="sr-Latn-RS" sz="1200" i="0" u="none" strike="noStrike" cap="none" normalizeH="0" baseline="0" dirty="0">
                      <a:ln>
                        <a:noFill/>
                      </a:ln>
                      <a:solidFill>
                        <a:srgbClr val="009063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30.10 – 02.11.2024.</a:t>
                  </a:r>
                  <a:r>
                    <a:rPr kumimoji="0" lang="sr-Latn-RS" altLang="sr-Latn-RS" sz="1200" i="0" u="none" strike="noStrike" cap="none" normalizeH="0" baseline="0" dirty="0">
                      <a:ln>
                        <a:noFill/>
                      </a:ln>
                      <a:solidFill>
                        <a:srgbClr val="009063"/>
                      </a:solidFill>
                      <a:effectLst/>
                    </a:rPr>
                    <a:t> </a:t>
                  </a:r>
                  <a:endParaRPr kumimoji="0" lang="sr-Latn-RS" altLang="sr-Latn-RS" sz="1200" i="0" u="none" strike="noStrike" cap="none" normalizeH="0" baseline="0" dirty="0">
                    <a:ln>
                      <a:noFill/>
                    </a:ln>
                    <a:solidFill>
                      <a:srgbClr val="009063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0697AD-FA6A-3BF9-3602-149F1201B580}"/>
                </a:ext>
              </a:extLst>
            </p:cNvPr>
            <p:cNvSpPr/>
            <p:nvPr/>
          </p:nvSpPr>
          <p:spPr>
            <a:xfrm>
              <a:off x="4704114" y="677398"/>
              <a:ext cx="7487886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7F6368E-D769-43F2-09A3-F840CD1B937A}"/>
              </a:ext>
            </a:extLst>
          </p:cNvPr>
          <p:cNvSpPr txBox="1"/>
          <p:nvPr/>
        </p:nvSpPr>
        <p:spPr>
          <a:xfrm>
            <a:off x="510988" y="1174376"/>
            <a:ext cx="11269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9063"/>
              </a:buClr>
              <a:buFont typeface="Calibri" panose="020F0502020204030204" pitchFamily="34" charset="0"/>
              <a:buChar char="•"/>
            </a:pPr>
            <a:r>
              <a:rPr lang="sr-Cyrl-RS" dirty="0">
                <a:latin typeface="Century Gothic" panose="020B0502020202020204" pitchFamily="34" charset="0"/>
              </a:rPr>
              <a:t>Текст</a:t>
            </a:r>
          </a:p>
          <a:p>
            <a:pPr marL="285750" indent="-285750">
              <a:buClr>
                <a:srgbClr val="009063"/>
              </a:buClr>
              <a:buFont typeface="Calibri" panose="020F0502020204030204" pitchFamily="34" charset="0"/>
              <a:buChar char="•"/>
            </a:pPr>
            <a:r>
              <a:rPr lang="sr-Cyrl-RS" dirty="0">
                <a:latin typeface="Century Gothic" panose="020B0502020202020204" pitchFamily="34" charset="0"/>
              </a:rPr>
              <a:t>Текст</a:t>
            </a:r>
          </a:p>
          <a:p>
            <a:pPr marL="285750" indent="-285750">
              <a:buClr>
                <a:srgbClr val="009063"/>
              </a:buClr>
              <a:buFont typeface="Calibri" panose="020F0502020204030204" pitchFamily="34" charset="0"/>
              <a:buChar char="•"/>
            </a:pPr>
            <a:r>
              <a:rPr lang="sr-Cyrl-RS" dirty="0">
                <a:latin typeface="Century Gothic" panose="020B0502020202020204" pitchFamily="34" charset="0"/>
              </a:rPr>
              <a:t>Текст...</a:t>
            </a:r>
          </a:p>
        </p:txBody>
      </p:sp>
    </p:spTree>
    <p:extLst>
      <p:ext uri="{BB962C8B-B14F-4D97-AF65-F5344CB8AC3E}">
        <p14:creationId xmlns:p14="http://schemas.microsoft.com/office/powerpoint/2010/main" val="480023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A8267C-7E23-DE40-68F5-49306563C854}"/>
              </a:ext>
            </a:extLst>
          </p:cNvPr>
          <p:cNvSpPr txBox="1"/>
          <p:nvPr/>
        </p:nvSpPr>
        <p:spPr>
          <a:xfrm>
            <a:off x="9726703" y="215733"/>
            <a:ext cx="2053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2400" b="1" dirty="0">
                <a:latin typeface="Century Gothic" panose="020B0502020202020204" pitchFamily="34" charset="0"/>
              </a:rPr>
              <a:t>Закључак</a:t>
            </a:r>
            <a:endParaRPr lang="sr-Latn-RS" sz="2400" b="1" dirty="0">
              <a:latin typeface="Century Gothic" panose="020B0502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9A623E-6F3E-ED2A-3EC4-2EFC0FC06378}"/>
              </a:ext>
            </a:extLst>
          </p:cNvPr>
          <p:cNvGrpSpPr/>
          <p:nvPr/>
        </p:nvGrpSpPr>
        <p:grpSpPr>
          <a:xfrm>
            <a:off x="411967" y="677398"/>
            <a:ext cx="11780033" cy="5922885"/>
            <a:chOff x="411967" y="677398"/>
            <a:chExt cx="11780033" cy="592288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C78F489-5989-A1CA-49A1-808F13C010F4}"/>
                </a:ext>
              </a:extLst>
            </p:cNvPr>
            <p:cNvGrpSpPr/>
            <p:nvPr/>
          </p:nvGrpSpPr>
          <p:grpSpPr>
            <a:xfrm>
              <a:off x="411967" y="6040865"/>
              <a:ext cx="11439786" cy="559418"/>
              <a:chOff x="411967" y="6040865"/>
              <a:chExt cx="11439786" cy="559418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6DAEDB4-4F6F-5B9B-B480-9B9090E474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967" y="6040865"/>
                <a:ext cx="1211648" cy="559418"/>
              </a:xfrm>
              <a:prstGeom prst="rect">
                <a:avLst/>
              </a:prstGeom>
              <a:ln>
                <a:noFill/>
              </a:ln>
              <a:effectLst>
                <a:outerShdw blurRad="63500" dist="38100" dir="2400000" algn="tl" rotWithShape="0">
                  <a:schemeClr val="bg1">
                    <a:alpha val="68000"/>
                  </a:schemeClr>
                </a:outerShdw>
              </a:effectLst>
            </p:spPr>
          </p:pic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D1A9EC8-5057-36C5-9F30-2B871D0745CF}"/>
                  </a:ext>
                </a:extLst>
              </p:cNvPr>
              <p:cNvGrpSpPr/>
              <p:nvPr/>
            </p:nvGrpSpPr>
            <p:grpSpPr>
              <a:xfrm>
                <a:off x="4391472" y="6040865"/>
                <a:ext cx="7460281" cy="559418"/>
                <a:chOff x="4588698" y="6040865"/>
                <a:chExt cx="7460281" cy="559418"/>
              </a:xfrm>
            </p:grpSpPr>
            <p:sp>
              <p:nvSpPr>
                <p:cNvPr id="13" name="Rectangle 2">
                  <a:extLst>
                    <a:ext uri="{FF2B5EF4-FFF2-40B4-BE49-F238E27FC236}">
                      <a16:creationId xmlns:a16="http://schemas.microsoft.com/office/drawing/2014/main" id="{CF791E2F-BC03-36EE-2949-C19F42F744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88698" y="6040865"/>
                  <a:ext cx="7388561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r-Cyrl-RS" altLang="sr-Latn-RS" sz="1400" i="0" u="none" strike="noStrike" cap="none" normalizeH="0" baseline="0" dirty="0">
                      <a:ln>
                        <a:noFill/>
                      </a:ln>
                      <a:solidFill>
                        <a:srgbClr val="009063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</a:rPr>
                    <a:t>21. симпозијум CIGRE Србија</a:t>
                  </a:r>
                  <a:r>
                    <a:rPr kumimoji="0" lang="en-US" altLang="sr-Latn-RS" sz="1400" i="0" u="none" strike="noStrike" cap="none" normalizeH="0" baseline="0" dirty="0">
                      <a:ln>
                        <a:noFill/>
                      </a:ln>
                      <a:solidFill>
                        <a:srgbClr val="009063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</a:rPr>
                    <a:t> 2024</a:t>
                  </a:r>
                  <a:r>
                    <a:rPr lang="sr-Latn-RS" altLang="sr-Latn-RS" sz="1400" dirty="0">
                      <a:solidFill>
                        <a:srgbClr val="009063"/>
                      </a:solidFill>
                      <a:latin typeface="Century Gothic" panose="020B0502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altLang="sr-Latn-RS" sz="1400" dirty="0">
                      <a:solidFill>
                        <a:srgbClr val="009063"/>
                      </a:solidFill>
                      <a:latin typeface="Century Gothic" panose="020B0502020202020204" pitchFamily="34" charset="0"/>
                      <a:ea typeface="Times New Roman" panose="02020603050405020304" pitchFamily="18" charset="0"/>
                    </a:rPr>
                    <a:t>| </a:t>
                  </a:r>
                  <a:r>
                    <a:rPr lang="sr-Cyrl-RS" altLang="sr-Latn-RS" sz="1400" dirty="0">
                      <a:solidFill>
                        <a:srgbClr val="009063"/>
                      </a:solidFill>
                      <a:latin typeface="Century Gothic" panose="020B0502020202020204" pitchFamily="34" charset="0"/>
                      <a:ea typeface="Times New Roman" panose="02020603050405020304" pitchFamily="18" charset="0"/>
                    </a:rPr>
                    <a:t>У</a:t>
                  </a:r>
                  <a:r>
                    <a:rPr kumimoji="0" lang="sr-Cyrl-RS" altLang="sr-Latn-RS" sz="1400" i="0" u="none" strike="noStrike" cap="none" normalizeH="0" baseline="0" dirty="0">
                      <a:ln>
                        <a:noFill/>
                      </a:ln>
                      <a:solidFill>
                        <a:srgbClr val="009063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</a:rPr>
                    <a:t>ПРАВЉАЊЕ И ТЕЛЕКОМУНИКАЦИЈЕ У ЕЕС</a:t>
                  </a:r>
                  <a:endParaRPr kumimoji="0" lang="sr-Latn-RS" altLang="sr-Latn-RS" sz="1400" i="0" u="none" strike="noStrike" cap="none" normalizeH="0" baseline="0" dirty="0">
                    <a:ln>
                      <a:noFill/>
                    </a:ln>
                    <a:solidFill>
                      <a:srgbClr val="009063"/>
                    </a:solidFill>
                    <a:effectLst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3">
                  <a:extLst>
                    <a:ext uri="{FF2B5EF4-FFF2-40B4-BE49-F238E27FC236}">
                      <a16:creationId xmlns:a16="http://schemas.microsoft.com/office/drawing/2014/main" id="{204C65FF-566B-38D7-3BD3-FC521F21F7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4683" y="6323284"/>
                  <a:ext cx="4684296" cy="2769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sr-Cyrl-RS" altLang="sr-Latn-RS" sz="1200" i="0" u="none" strike="noStrike" cap="none" normalizeH="0" baseline="0" dirty="0">
                      <a:ln>
                        <a:noFill/>
                      </a:ln>
                      <a:solidFill>
                        <a:srgbClr val="009063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</a:rPr>
                    <a:t>Врњачка Бања, хотел Врњачке терме</a:t>
                  </a:r>
                  <a:r>
                    <a:rPr lang="en-US" altLang="sr-Latn-RS" sz="1200" dirty="0">
                      <a:solidFill>
                        <a:srgbClr val="009063"/>
                      </a:solidFill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| </a:t>
                  </a:r>
                  <a:r>
                    <a:rPr kumimoji="0" lang="sr-Cyrl-RS" altLang="sr-Latn-RS" sz="1200" i="0" u="none" strike="noStrike" cap="none" normalizeH="0" baseline="0" dirty="0">
                      <a:ln>
                        <a:noFill/>
                      </a:ln>
                      <a:solidFill>
                        <a:srgbClr val="009063"/>
                      </a:solidFill>
                      <a:effectLst/>
                      <a:latin typeface="Century Gothic" panose="020B0502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30.10 – 02.11.2024.</a:t>
                  </a:r>
                  <a:r>
                    <a:rPr kumimoji="0" lang="sr-Latn-RS" altLang="sr-Latn-RS" sz="1200" i="0" u="none" strike="noStrike" cap="none" normalizeH="0" baseline="0" dirty="0">
                      <a:ln>
                        <a:noFill/>
                      </a:ln>
                      <a:solidFill>
                        <a:srgbClr val="009063"/>
                      </a:solidFill>
                      <a:effectLst/>
                    </a:rPr>
                    <a:t> </a:t>
                  </a:r>
                  <a:endParaRPr kumimoji="0" lang="sr-Latn-RS" altLang="sr-Latn-RS" sz="1200" i="0" u="none" strike="noStrike" cap="none" normalizeH="0" baseline="0" dirty="0">
                    <a:ln>
                      <a:noFill/>
                    </a:ln>
                    <a:solidFill>
                      <a:srgbClr val="009063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0697AD-FA6A-3BF9-3602-149F1201B580}"/>
                </a:ext>
              </a:extLst>
            </p:cNvPr>
            <p:cNvSpPr/>
            <p:nvPr/>
          </p:nvSpPr>
          <p:spPr>
            <a:xfrm>
              <a:off x="4704114" y="677398"/>
              <a:ext cx="7487886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7F6368E-D769-43F2-09A3-F840CD1B937A}"/>
              </a:ext>
            </a:extLst>
          </p:cNvPr>
          <p:cNvSpPr txBox="1"/>
          <p:nvPr/>
        </p:nvSpPr>
        <p:spPr>
          <a:xfrm>
            <a:off x="510988" y="1174376"/>
            <a:ext cx="11269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9063"/>
              </a:buClr>
              <a:buFont typeface="Calibri" panose="020F0502020204030204" pitchFamily="34" charset="0"/>
              <a:buChar char="•"/>
            </a:pPr>
            <a:r>
              <a:rPr lang="sr-Cyrl-RS" dirty="0">
                <a:latin typeface="Century Gothic" panose="020B0502020202020204" pitchFamily="34" charset="0"/>
              </a:rPr>
              <a:t>Текст</a:t>
            </a:r>
          </a:p>
          <a:p>
            <a:pPr marL="285750" indent="-285750">
              <a:buClr>
                <a:srgbClr val="009063"/>
              </a:buClr>
              <a:buFont typeface="Calibri" panose="020F0502020204030204" pitchFamily="34" charset="0"/>
              <a:buChar char="•"/>
            </a:pPr>
            <a:r>
              <a:rPr lang="sr-Cyrl-RS" dirty="0">
                <a:latin typeface="Century Gothic" panose="020B0502020202020204" pitchFamily="34" charset="0"/>
              </a:rPr>
              <a:t>Текст</a:t>
            </a:r>
          </a:p>
          <a:p>
            <a:pPr marL="285750" indent="-285750">
              <a:buClr>
                <a:srgbClr val="009063"/>
              </a:buClr>
              <a:buFont typeface="Calibri" panose="020F0502020204030204" pitchFamily="34" charset="0"/>
              <a:buChar char="•"/>
            </a:pPr>
            <a:r>
              <a:rPr lang="sr-Cyrl-RS" dirty="0">
                <a:latin typeface="Century Gothic" panose="020B0502020202020204" pitchFamily="34" charset="0"/>
              </a:rPr>
              <a:t>Текст...</a:t>
            </a:r>
          </a:p>
        </p:txBody>
      </p:sp>
    </p:spTree>
    <p:extLst>
      <p:ext uri="{BB962C8B-B14F-4D97-AF65-F5344CB8AC3E}">
        <p14:creationId xmlns:p14="http://schemas.microsoft.com/office/powerpoint/2010/main" val="4122402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B306E2-76B5-9AE9-C4FB-D6F465CEAD9E}"/>
              </a:ext>
            </a:extLst>
          </p:cNvPr>
          <p:cNvSpPr/>
          <p:nvPr/>
        </p:nvSpPr>
        <p:spPr>
          <a:xfrm>
            <a:off x="0" y="1"/>
            <a:ext cx="9834843" cy="6858000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7D89E5-3404-2078-C7BA-F9126A919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>
          <a:xfrm>
            <a:off x="9834843" y="0"/>
            <a:ext cx="2357158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3F3D4C-B76C-933A-0FA5-ACBA0B6C3E13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287" y="5836024"/>
            <a:ext cx="1513896" cy="698966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BF097F-FAA4-0D73-D2F7-C8976CD3D00A}"/>
              </a:ext>
            </a:extLst>
          </p:cNvPr>
          <p:cNvSpPr txBox="1"/>
          <p:nvPr/>
        </p:nvSpPr>
        <p:spPr>
          <a:xfrm>
            <a:off x="335616" y="2274837"/>
            <a:ext cx="5975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b="1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Хвала на пажњи!</a:t>
            </a:r>
            <a:endParaRPr lang="sr-Latn-RS" sz="4400" b="1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207BE7-18DE-A43D-99F1-62F2F16E81ED}"/>
              </a:ext>
            </a:extLst>
          </p:cNvPr>
          <p:cNvSpPr txBox="1"/>
          <p:nvPr/>
        </p:nvSpPr>
        <p:spPr>
          <a:xfrm>
            <a:off x="335616" y="3428999"/>
            <a:ext cx="51149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Контакт подаци аутора:</a:t>
            </a:r>
          </a:p>
          <a:p>
            <a:r>
              <a:rPr lang="sr-Cyrl-R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Име Презиме</a:t>
            </a:r>
          </a:p>
          <a:p>
            <a:r>
              <a:rPr lang="sr-Cyrl-R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Е-маил адреса</a:t>
            </a:r>
            <a:endParaRPr lang="sr-Latn-R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536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179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Marija Markovic</dc:creator>
  <cp:lastModifiedBy>BBN Congress Management</cp:lastModifiedBy>
  <cp:revision>4</cp:revision>
  <dcterms:created xsi:type="dcterms:W3CDTF">2024-09-26T16:34:48Z</dcterms:created>
  <dcterms:modified xsi:type="dcterms:W3CDTF">2024-10-02T19:18:07Z</dcterms:modified>
</cp:coreProperties>
</file>